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tif" ContentType="image/tif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0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>
        <p:scale>
          <a:sx n="100" d="100"/>
          <a:sy n="100" d="100"/>
        </p:scale>
        <p:origin x="-296" y="-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Nabil\Google%20Drive\Research\Mobility%20Data\Ping%20Hsun%20Tested%20all%2010%20boxes\0%20Hr%20NK2-90.xlsx" TargetMode="External"/><Relationship Id="rId2" Type="http://schemas.microsoft.com/office/2011/relationships/chartStyle" Target="style1.xml"/><Relationship Id="rId3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Nabil\Google%20Drive\Research\Mobility%20Data\Ping%20Hsun%20Tested%20all%2010%20boxes\0%20Hr%20NK2-90.xlsx" TargetMode="External"/><Relationship Id="rId2" Type="http://schemas.microsoft.com/office/2011/relationships/chartStyle" Target="style2.xml"/><Relationship Id="rId3" Type="http://schemas.microsoft.com/office/2011/relationships/chartColorStyle" Target="colors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Mobility for Spincoated Devices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graph!$G$2</c:f>
              <c:strCache>
                <c:ptCount val="1"/>
                <c:pt idx="0">
                  <c:v>Mobility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x"/>
            <c:errBarType val="both"/>
            <c:errValType val="cust"/>
            <c:noEndCap val="0"/>
            <c:plus>
              <c:numRef>
                <c:f>graph!$H$3:$H$8</c:f>
                <c:numCache>
                  <c:formatCode>General</c:formatCode>
                  <c:ptCount val="6"/>
                  <c:pt idx="0">
                    <c:v>0.00605153069524911</c:v>
                  </c:pt>
                  <c:pt idx="1">
                    <c:v>0.0114658178839594</c:v>
                  </c:pt>
                  <c:pt idx="2">
                    <c:v>0.01051969500882</c:v>
                  </c:pt>
                  <c:pt idx="3">
                    <c:v>0.0182658258636806</c:v>
                  </c:pt>
                  <c:pt idx="4">
                    <c:v>0.0182658258636806</c:v>
                  </c:pt>
                  <c:pt idx="5">
                    <c:v>0.015109634878732</c:v>
                  </c:pt>
                </c:numCache>
              </c:numRef>
            </c:plus>
            <c:minus>
              <c:numRef>
                <c:f>graph!$H$3:$H$8</c:f>
                <c:numCache>
                  <c:formatCode>General</c:formatCode>
                  <c:ptCount val="6"/>
                  <c:pt idx="0">
                    <c:v>0.00605153069524911</c:v>
                  </c:pt>
                  <c:pt idx="1">
                    <c:v>0.0114658178839594</c:v>
                  </c:pt>
                  <c:pt idx="2">
                    <c:v>0.01051969500882</c:v>
                  </c:pt>
                  <c:pt idx="3">
                    <c:v>0.0182658258636806</c:v>
                  </c:pt>
                  <c:pt idx="4">
                    <c:v>0.0182658258636806</c:v>
                  </c:pt>
                  <c:pt idx="5">
                    <c:v>0.015109634878732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graph!$H$3:$H$8</c:f>
                <c:numCache>
                  <c:formatCode>General</c:formatCode>
                  <c:ptCount val="6"/>
                  <c:pt idx="0">
                    <c:v>0.00605153069524911</c:v>
                  </c:pt>
                  <c:pt idx="1">
                    <c:v>0.0114658178839594</c:v>
                  </c:pt>
                  <c:pt idx="2">
                    <c:v>0.01051969500882</c:v>
                  </c:pt>
                  <c:pt idx="3">
                    <c:v>0.0182658258636806</c:v>
                  </c:pt>
                  <c:pt idx="4">
                    <c:v>0.0182658258636806</c:v>
                  </c:pt>
                  <c:pt idx="5">
                    <c:v>0.015109634878732</c:v>
                  </c:pt>
                </c:numCache>
              </c:numRef>
            </c:plus>
            <c:minus>
              <c:numRef>
                <c:f>graph!$H$3:$H$8</c:f>
                <c:numCache>
                  <c:formatCode>General</c:formatCode>
                  <c:ptCount val="6"/>
                  <c:pt idx="0">
                    <c:v>0.00605153069524911</c:v>
                  </c:pt>
                  <c:pt idx="1">
                    <c:v>0.0114658178839594</c:v>
                  </c:pt>
                  <c:pt idx="2">
                    <c:v>0.01051969500882</c:v>
                  </c:pt>
                  <c:pt idx="3">
                    <c:v>0.0182658258636806</c:v>
                  </c:pt>
                  <c:pt idx="4">
                    <c:v>0.0182658258636806</c:v>
                  </c:pt>
                  <c:pt idx="5">
                    <c:v>0.015109634878732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graph!$F$3:$F$8</c:f>
              <c:numCache>
                <c:formatCode>General</c:formatCode>
                <c:ptCount val="6"/>
                <c:pt idx="0">
                  <c:v>0.0</c:v>
                </c:pt>
                <c:pt idx="1">
                  <c:v>12.0</c:v>
                </c:pt>
                <c:pt idx="2">
                  <c:v>18.0</c:v>
                </c:pt>
                <c:pt idx="3">
                  <c:v>24.0</c:v>
                </c:pt>
                <c:pt idx="4">
                  <c:v>48.0</c:v>
                </c:pt>
                <c:pt idx="5">
                  <c:v>96.0</c:v>
                </c:pt>
              </c:numCache>
            </c:numRef>
          </c:xVal>
          <c:yVal>
            <c:numRef>
              <c:f>graph!$G$3:$G$8</c:f>
              <c:numCache>
                <c:formatCode>General</c:formatCode>
                <c:ptCount val="6"/>
                <c:pt idx="0">
                  <c:v>0.0131852611534263</c:v>
                </c:pt>
                <c:pt idx="1">
                  <c:v>0.0896306326689737</c:v>
                </c:pt>
                <c:pt idx="2">
                  <c:v>0.061529327555166</c:v>
                </c:pt>
                <c:pt idx="3">
                  <c:v>0.109380256702342</c:v>
                </c:pt>
                <c:pt idx="4">
                  <c:v>0.0909415259458974</c:v>
                </c:pt>
                <c:pt idx="5">
                  <c:v>0.102152706632751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03833768"/>
        <c:axId val="2140770680"/>
      </c:scatterChart>
      <c:valAx>
        <c:axId val="-2103833768"/>
        <c:scaling>
          <c:orientation val="minMax"/>
          <c:max val="96.0"/>
          <c:min val="0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Hours</a:t>
                </a:r>
                <a:r>
                  <a:rPr lang="en-US" baseline="0"/>
                  <a:t> of Solution Aging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0770680"/>
        <c:crosses val="autoZero"/>
        <c:crossBetween val="midCat"/>
        <c:majorUnit val="6.0"/>
      </c:valAx>
      <c:valAx>
        <c:axId val="2140770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b="0" i="0" baseline="0">
                    <a:effectLst/>
                  </a:rPr>
                  <a:t>Mobility (cm</a:t>
                </a:r>
                <a:r>
                  <a:rPr lang="en-US" sz="1100" b="0" i="0" baseline="30000">
                    <a:effectLst/>
                  </a:rPr>
                  <a:t>2</a:t>
                </a:r>
                <a:r>
                  <a:rPr lang="en-US" sz="1100" b="0" i="0" baseline="0">
                    <a:effectLst/>
                  </a:rPr>
                  <a:t>v</a:t>
                </a:r>
                <a:r>
                  <a:rPr lang="en-US" sz="1100" b="0" i="0" baseline="30000">
                    <a:effectLst/>
                  </a:rPr>
                  <a:t>-1</a:t>
                </a:r>
                <a:r>
                  <a:rPr lang="en-US" sz="1100" b="0" i="0" baseline="0">
                    <a:effectLst/>
                  </a:rPr>
                  <a:t>s</a:t>
                </a:r>
                <a:r>
                  <a:rPr lang="en-US" sz="1100" b="0" i="0" baseline="30000">
                    <a:effectLst/>
                  </a:rPr>
                  <a:t>-1</a:t>
                </a:r>
                <a:r>
                  <a:rPr lang="en-US" sz="1100" b="0" i="0" baseline="0">
                    <a:effectLst/>
                  </a:rPr>
                  <a:t>)</a:t>
                </a:r>
                <a:endParaRPr lang="en-US" sz="1100"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038337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Mobility for Spincoated Devices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graph!$K$2</c:f>
              <c:strCache>
                <c:ptCount val="1"/>
                <c:pt idx="0">
                  <c:v>Mobility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graph!$L$3:$L$6</c:f>
                <c:numCache>
                  <c:formatCode>General</c:formatCode>
                  <c:ptCount val="4"/>
                  <c:pt idx="0">
                    <c:v>0.00283898977798891</c:v>
                  </c:pt>
                  <c:pt idx="1">
                    <c:v>0.00676189913430485</c:v>
                  </c:pt>
                  <c:pt idx="2">
                    <c:v>0.0395038210337159</c:v>
                  </c:pt>
                  <c:pt idx="3">
                    <c:v>0.00140294881907199</c:v>
                  </c:pt>
                </c:numCache>
              </c:numRef>
            </c:plus>
            <c:minus>
              <c:numRef>
                <c:f>graph!$L$3:$L$6</c:f>
                <c:numCache>
                  <c:formatCode>General</c:formatCode>
                  <c:ptCount val="4"/>
                  <c:pt idx="0">
                    <c:v>0.00283898977798891</c:v>
                  </c:pt>
                  <c:pt idx="1">
                    <c:v>0.00676189913430485</c:v>
                  </c:pt>
                  <c:pt idx="2">
                    <c:v>0.0395038210337159</c:v>
                  </c:pt>
                  <c:pt idx="3">
                    <c:v>0.00140294881907199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graph!$J$3:$J$6</c:f>
              <c:strCache>
                <c:ptCount val="4"/>
                <c:pt idx="0">
                  <c:v>Sonic 2 min</c:v>
                </c:pt>
                <c:pt idx="1">
                  <c:v>Sonic 2 min then 96 hr aging</c:v>
                </c:pt>
                <c:pt idx="2">
                  <c:v>Sonic 2 min then 192 hr aging</c:v>
                </c:pt>
                <c:pt idx="3">
                  <c:v>Aged 96 hr then 2 min sonication</c:v>
                </c:pt>
              </c:strCache>
            </c:strRef>
          </c:cat>
          <c:val>
            <c:numRef>
              <c:f>graph!$K$3:$K$6</c:f>
              <c:numCache>
                <c:formatCode>General</c:formatCode>
                <c:ptCount val="4"/>
                <c:pt idx="0">
                  <c:v>0.111746132100644</c:v>
                </c:pt>
                <c:pt idx="1">
                  <c:v>0.14938283997732</c:v>
                </c:pt>
                <c:pt idx="2">
                  <c:v>0.0687110330360271</c:v>
                </c:pt>
                <c:pt idx="3">
                  <c:v>0.0224345217005327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05488456"/>
        <c:axId val="-2104614040"/>
      </c:barChart>
      <c:catAx>
        <c:axId val="-2105488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04614040"/>
        <c:crosses val="autoZero"/>
        <c:auto val="1"/>
        <c:lblAlgn val="ctr"/>
        <c:lblOffset val="100"/>
        <c:noMultiLvlLbl val="0"/>
      </c:catAx>
      <c:valAx>
        <c:axId val="-2104614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Mobility (cm</a:t>
                </a:r>
                <a:r>
                  <a:rPr lang="en-US" baseline="30000"/>
                  <a:t>2</a:t>
                </a:r>
                <a:r>
                  <a:rPr lang="en-US"/>
                  <a:t>v</a:t>
                </a:r>
                <a:r>
                  <a:rPr lang="en-US" baseline="30000"/>
                  <a:t>-1</a:t>
                </a:r>
                <a:r>
                  <a:rPr lang="en-US"/>
                  <a:t>s</a:t>
                </a:r>
                <a:r>
                  <a:rPr lang="en-US" baseline="30000"/>
                  <a:t>-1</a:t>
                </a:r>
                <a:r>
                  <a:rPr lang="en-US"/>
                  <a:t>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05488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4CAA5-AA58-4661-B480-52256EA4B98E}" type="datetimeFigureOut">
              <a:rPr lang="en-US" smtClean="0"/>
              <a:t>8/1/15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C7E35A-7151-4A3F-82B7-510A8CE39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23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1241F-0277-4AB1-902B-31DC41467F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04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83908-22D2-4DFE-A8EF-DEBB3A5EA23A}" type="datetimeFigureOut">
              <a:rPr lang="en-US" smtClean="0"/>
              <a:t>8/1/15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A779-5712-465F-A729-606C58635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605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83908-22D2-4DFE-A8EF-DEBB3A5EA23A}" type="datetimeFigureOut">
              <a:rPr lang="en-US" smtClean="0"/>
              <a:t>8/1/15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A779-5712-465F-A729-606C58635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074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83908-22D2-4DFE-A8EF-DEBB3A5EA23A}" type="datetimeFigureOut">
              <a:rPr lang="en-US" smtClean="0"/>
              <a:t>8/1/15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A779-5712-465F-A729-606C58635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996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83908-22D2-4DFE-A8EF-DEBB3A5EA23A}" type="datetimeFigureOut">
              <a:rPr lang="en-US" smtClean="0"/>
              <a:t>8/1/15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A779-5712-465F-A729-606C58635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90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83908-22D2-4DFE-A8EF-DEBB3A5EA23A}" type="datetimeFigureOut">
              <a:rPr lang="en-US" smtClean="0"/>
              <a:t>8/1/15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A779-5712-465F-A729-606C58635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1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83908-22D2-4DFE-A8EF-DEBB3A5EA23A}" type="datetimeFigureOut">
              <a:rPr lang="en-US" smtClean="0"/>
              <a:t>8/1/15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A779-5712-465F-A729-606C58635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10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83908-22D2-4DFE-A8EF-DEBB3A5EA23A}" type="datetimeFigureOut">
              <a:rPr lang="en-US" smtClean="0"/>
              <a:t>8/1/15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A779-5712-465F-A729-606C58635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38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83908-22D2-4DFE-A8EF-DEBB3A5EA23A}" type="datetimeFigureOut">
              <a:rPr lang="en-US" smtClean="0"/>
              <a:t>8/1/15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A779-5712-465F-A729-606C58635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501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83908-22D2-4DFE-A8EF-DEBB3A5EA23A}" type="datetimeFigureOut">
              <a:rPr lang="en-US" smtClean="0"/>
              <a:t>8/1/15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A779-5712-465F-A729-606C58635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362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83908-22D2-4DFE-A8EF-DEBB3A5EA23A}" type="datetimeFigureOut">
              <a:rPr lang="en-US" smtClean="0"/>
              <a:t>8/1/15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A779-5712-465F-A729-606C58635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26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83908-22D2-4DFE-A8EF-DEBB3A5EA23A}" type="datetimeFigureOut">
              <a:rPr lang="en-US" smtClean="0"/>
              <a:t>8/1/15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A779-5712-465F-A729-606C58635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05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883908-22D2-4DFE-A8EF-DEBB3A5EA23A}" type="datetimeFigureOut">
              <a:rPr lang="en-US" smtClean="0"/>
              <a:t>8/1/15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7A779-5712-465F-A729-606C58635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00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"/><Relationship Id="rId4" Type="http://schemas.openxmlformats.org/officeDocument/2006/relationships/image" Target="../media/image67.png"/><Relationship Id="rId5" Type="http://schemas.openxmlformats.org/officeDocument/2006/relationships/image" Target="../media/image68.tif"/><Relationship Id="rId6" Type="http://schemas.openxmlformats.org/officeDocument/2006/relationships/image" Target="../media/image69.png"/><Relationship Id="rId7" Type="http://schemas.openxmlformats.org/officeDocument/2006/relationships/image" Target="../media/image70.t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jpeg"/><Relationship Id="rId12" Type="http://schemas.openxmlformats.org/officeDocument/2006/relationships/image" Target="../media/image11.jpeg"/><Relationship Id="rId13" Type="http://schemas.openxmlformats.org/officeDocument/2006/relationships/image" Target="../media/image12.jpeg"/><Relationship Id="rId14" Type="http://schemas.openxmlformats.org/officeDocument/2006/relationships/image" Target="../media/image13.jpeg"/><Relationship Id="rId15" Type="http://schemas.openxmlformats.org/officeDocument/2006/relationships/image" Target="../media/image14.jpeg"/><Relationship Id="rId16" Type="http://schemas.openxmlformats.org/officeDocument/2006/relationships/image" Target="../media/image15.jpeg"/><Relationship Id="rId17" Type="http://schemas.openxmlformats.org/officeDocument/2006/relationships/image" Target="../media/image16.jpeg"/><Relationship Id="rId18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9" Type="http://schemas.openxmlformats.org/officeDocument/2006/relationships/image" Target="../media/image8.jpeg"/><Relationship Id="rId10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jpeg"/><Relationship Id="rId12" Type="http://schemas.openxmlformats.org/officeDocument/2006/relationships/image" Target="../media/image27.jpeg"/><Relationship Id="rId13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5" Type="http://schemas.openxmlformats.org/officeDocument/2006/relationships/image" Target="../media/image20.jpeg"/><Relationship Id="rId6" Type="http://schemas.openxmlformats.org/officeDocument/2006/relationships/image" Target="../media/image21.jpeg"/><Relationship Id="rId7" Type="http://schemas.openxmlformats.org/officeDocument/2006/relationships/image" Target="../media/image22.jpeg"/><Relationship Id="rId8" Type="http://schemas.openxmlformats.org/officeDocument/2006/relationships/image" Target="../media/image23.jpeg"/><Relationship Id="rId9" Type="http://schemas.openxmlformats.org/officeDocument/2006/relationships/image" Target="../media/image24.jpeg"/><Relationship Id="rId10" Type="http://schemas.openxmlformats.org/officeDocument/2006/relationships/image" Target="../media/image2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.jpeg"/><Relationship Id="rId1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jpeg"/><Relationship Id="rId8" Type="http://schemas.openxmlformats.org/officeDocument/2006/relationships/image" Target="../media/image34.jpeg"/><Relationship Id="rId9" Type="http://schemas.openxmlformats.org/officeDocument/2006/relationships/image" Target="../media/image35.jpeg"/><Relationship Id="rId10" Type="http://schemas.openxmlformats.org/officeDocument/2006/relationships/image" Target="../media/image36.jpe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jpeg"/><Relationship Id="rId12" Type="http://schemas.openxmlformats.org/officeDocument/2006/relationships/image" Target="../media/image49.jpeg"/><Relationship Id="rId13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jpeg"/><Relationship Id="rId9" Type="http://schemas.openxmlformats.org/officeDocument/2006/relationships/image" Target="../media/image46.jpeg"/><Relationship Id="rId10" Type="http://schemas.openxmlformats.org/officeDocument/2006/relationships/image" Target="../media/image4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POM of capillaries, trails and spin-coated films, and </a:t>
            </a:r>
            <a:r>
              <a:rPr lang="en-US" dirty="0" err="1" smtClean="0"/>
              <a:t>Mobilities</a:t>
            </a:r>
            <a:r>
              <a:rPr lang="en-US" dirty="0" smtClean="0"/>
              <a:t> for </a:t>
            </a:r>
            <a:r>
              <a:rPr lang="en-US" dirty="0" err="1" smtClean="0"/>
              <a:t>Spincoated</a:t>
            </a:r>
            <a:r>
              <a:rPr lang="en-US" dirty="0" smtClean="0"/>
              <a:t> Films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Poly(3-hexylthiophene) Aggregation Methods and Nanofiber Length Impact Liquid Crystallinity, Solid-State Alignment and Charge Carrier Mobility</a:t>
            </a:r>
          </a:p>
        </p:txBody>
      </p:sp>
    </p:spTree>
    <p:extLst>
      <p:ext uri="{BB962C8B-B14F-4D97-AF65-F5344CB8AC3E}">
        <p14:creationId xmlns:p14="http://schemas.microsoft.com/office/powerpoint/2010/main" val="2659282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awImg.j2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9700"/>
            <a:ext cx="3619500" cy="3619500"/>
          </a:xfrm>
          <a:prstGeom prst="rect">
            <a:avLst/>
          </a:prstGeom>
        </p:spPr>
      </p:pic>
      <p:pic>
        <p:nvPicPr>
          <p:cNvPr id="5" name="Picture 4" descr="Hist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936999"/>
            <a:ext cx="3619500" cy="2714625"/>
          </a:xfrm>
          <a:prstGeom prst="rect">
            <a:avLst/>
          </a:prstGeom>
        </p:spPr>
      </p:pic>
      <p:pic>
        <p:nvPicPr>
          <p:cNvPr id="6" name="Picture 5" descr="RawImg.j2c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600" y="139700"/>
            <a:ext cx="3619500" cy="3619500"/>
          </a:xfrm>
          <a:prstGeom prst="rect">
            <a:avLst/>
          </a:prstGeom>
        </p:spPr>
      </p:pic>
      <p:pic>
        <p:nvPicPr>
          <p:cNvPr id="7" name="Picture 6" descr="Hist.t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600" y="3937000"/>
            <a:ext cx="3623733" cy="2717800"/>
          </a:xfrm>
          <a:prstGeom prst="rect">
            <a:avLst/>
          </a:prstGeom>
        </p:spPr>
      </p:pic>
      <p:pic>
        <p:nvPicPr>
          <p:cNvPr id="8" name="Picture 7" descr="RawImg.j2c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139700"/>
            <a:ext cx="3619500" cy="3619500"/>
          </a:xfrm>
          <a:prstGeom prst="rect">
            <a:avLst/>
          </a:prstGeom>
        </p:spPr>
      </p:pic>
      <p:pic>
        <p:nvPicPr>
          <p:cNvPr id="9" name="Picture 8" descr="Hist.t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937000"/>
            <a:ext cx="3623733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513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94" y="347037"/>
            <a:ext cx="1843734" cy="1224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108" y="347035"/>
            <a:ext cx="1843734" cy="12245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763" y="350786"/>
            <a:ext cx="1843734" cy="12245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628" y="347035"/>
            <a:ext cx="1843734" cy="12245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283" y="350786"/>
            <a:ext cx="1843734" cy="12245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938" y="369332"/>
            <a:ext cx="1843734" cy="12245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26673" y="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0 </a:t>
            </a:r>
            <a:r>
              <a:rPr lang="en-US" b="1" dirty="0" err="1" smtClean="0"/>
              <a:t>hr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148466" y="0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12 </a:t>
            </a:r>
            <a:r>
              <a:rPr lang="en-US" b="1" dirty="0" err="1" smtClean="0"/>
              <a:t>hr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017842" y="22297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18 </a:t>
            </a:r>
            <a:r>
              <a:rPr lang="en-US" b="1" dirty="0" err="1" smtClean="0"/>
              <a:t>hr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879660" y="22297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24 </a:t>
            </a:r>
            <a:r>
              <a:rPr lang="en-US" b="1" dirty="0" err="1" smtClean="0"/>
              <a:t>hr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8835871" y="22297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48 </a:t>
            </a:r>
            <a:r>
              <a:rPr lang="en-US" b="1" dirty="0" err="1" smtClean="0"/>
              <a:t>hr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0679605" y="10265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96 </a:t>
            </a:r>
            <a:r>
              <a:rPr lang="en-US" b="1" dirty="0" err="1" smtClean="0"/>
              <a:t>hr</a:t>
            </a:r>
            <a:endParaRPr lang="en-US" b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94" y="1654633"/>
            <a:ext cx="1821793" cy="120999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049" y="1645091"/>
            <a:ext cx="1821793" cy="120999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944" y="1645090"/>
            <a:ext cx="1821793" cy="120999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447" y="1645092"/>
            <a:ext cx="1821793" cy="120999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283" y="1645091"/>
            <a:ext cx="1821793" cy="120999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938" y="1645089"/>
            <a:ext cx="1821793" cy="120999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41" y="2947658"/>
            <a:ext cx="1821793" cy="120999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555" y="2947658"/>
            <a:ext cx="1821793" cy="120999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151" y="2947658"/>
            <a:ext cx="1821793" cy="120999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893" y="2947657"/>
            <a:ext cx="1821793" cy="120999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253" y="2947656"/>
            <a:ext cx="1821793" cy="120999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203" y="2947656"/>
            <a:ext cx="1821793" cy="1209997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 rot="16200000">
            <a:off x="-18829" y="77465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Solution</a:t>
            </a:r>
            <a:endParaRPr lang="en-US" b="1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-165280" y="2074965"/>
            <a:ext cx="1272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Drawn Film</a:t>
            </a:r>
            <a:endParaRPr lang="en-US" b="1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-150436" y="3421408"/>
            <a:ext cx="124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Spincoated</a:t>
            </a:r>
            <a:endParaRPr lang="en-US" b="1" dirty="0"/>
          </a:p>
        </p:txBody>
      </p:sp>
      <p:graphicFrame>
        <p:nvGraphicFramePr>
          <p:cNvPr id="45" name="Chart 4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1197772"/>
              </p:ext>
            </p:extLst>
          </p:nvPr>
        </p:nvGraphicFramePr>
        <p:xfrm>
          <a:off x="3999694" y="4316591"/>
          <a:ext cx="4612500" cy="2541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</p:spTree>
    <p:extLst>
      <p:ext uri="{BB962C8B-B14F-4D97-AF65-F5344CB8AC3E}">
        <p14:creationId xmlns:p14="http://schemas.microsoft.com/office/powerpoint/2010/main" val="3299898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60" y="2433494"/>
            <a:ext cx="1886164" cy="125275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669" y="2433494"/>
            <a:ext cx="1886164" cy="125275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508" y="2433494"/>
            <a:ext cx="1886164" cy="125275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263" y="2433494"/>
            <a:ext cx="1886164" cy="125275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138" y="1138990"/>
            <a:ext cx="1886164" cy="125275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460" y="1138676"/>
            <a:ext cx="1886637" cy="125306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910" y="1138990"/>
            <a:ext cx="1912942" cy="127053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61" y="3773892"/>
            <a:ext cx="1886164" cy="12527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138" y="3773891"/>
            <a:ext cx="1886164" cy="125275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016" y="3773890"/>
            <a:ext cx="1886164" cy="125275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894" y="3773889"/>
            <a:ext cx="1886164" cy="125275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38" y="1138990"/>
            <a:ext cx="1912008" cy="126991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23947" y="682011"/>
            <a:ext cx="1824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Sonicated 2 min*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4696173" y="442718"/>
            <a:ext cx="1838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Sonicated 2 min then aged 192 </a:t>
            </a:r>
            <a:r>
              <a:rPr lang="en-US" b="1" dirty="0" err="1" smtClean="0"/>
              <a:t>hr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2732862" y="460503"/>
            <a:ext cx="1838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Sonicated 2 min then aged 96 </a:t>
            </a:r>
            <a:r>
              <a:rPr lang="en-US" b="1" dirty="0" err="1" smtClean="0"/>
              <a:t>hr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696706" y="460503"/>
            <a:ext cx="1838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Aged 96 </a:t>
            </a:r>
            <a:r>
              <a:rPr lang="en-US" b="1" dirty="0" err="1" smtClean="0"/>
              <a:t>hr</a:t>
            </a:r>
            <a:r>
              <a:rPr lang="en-US" b="1" dirty="0" smtClean="0"/>
              <a:t> then sonicated 2 min</a:t>
            </a:r>
            <a:endParaRPr lang="en-US" b="1" dirty="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-2934" y="1623181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Solution</a:t>
            </a:r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-149385" y="2923492"/>
            <a:ext cx="1272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Drawn Film</a:t>
            </a:r>
            <a:endParaRPr lang="en-US" b="1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-134541" y="4269935"/>
            <a:ext cx="124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Spincoated</a:t>
            </a:r>
            <a:endParaRPr lang="en-US" b="1" dirty="0"/>
          </a:p>
        </p:txBody>
      </p:sp>
      <p:graphicFrame>
        <p:nvGraphicFramePr>
          <p:cNvPr id="37" name="Chart 3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3384951"/>
              </p:ext>
            </p:extLst>
          </p:nvPr>
        </p:nvGraphicFramePr>
        <p:xfrm>
          <a:off x="8535205" y="1610833"/>
          <a:ext cx="3631161" cy="27166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</p:spTree>
    <p:extLst>
      <p:ext uri="{BB962C8B-B14F-4D97-AF65-F5344CB8AC3E}">
        <p14:creationId xmlns:p14="http://schemas.microsoft.com/office/powerpoint/2010/main" val="3841365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data I’m putting together	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Mobilities</a:t>
            </a:r>
            <a:r>
              <a:rPr lang="en-US" dirty="0" smtClean="0"/>
              <a:t> of horizontal trails and </a:t>
            </a:r>
            <a:r>
              <a:rPr lang="en-US" dirty="0" err="1" smtClean="0"/>
              <a:t>mobilities</a:t>
            </a:r>
            <a:r>
              <a:rPr lang="en-US" dirty="0" smtClean="0"/>
              <a:t> of vertical trails</a:t>
            </a:r>
          </a:p>
          <a:p>
            <a:r>
              <a:rPr lang="en-US" dirty="0" smtClean="0"/>
              <a:t>UV-Vis, Percent aggregation, </a:t>
            </a:r>
            <a:r>
              <a:rPr lang="en-US" dirty="0" err="1" smtClean="0"/>
              <a:t>exciton</a:t>
            </a:r>
            <a:r>
              <a:rPr lang="en-US" dirty="0" smtClean="0"/>
              <a:t> bandwidth of both films and solutions</a:t>
            </a:r>
          </a:p>
          <a:p>
            <a:r>
              <a:rPr lang="en-US" dirty="0" smtClean="0"/>
              <a:t>AFM of drawn trails and </a:t>
            </a:r>
            <a:r>
              <a:rPr lang="en-US" dirty="0" err="1" smtClean="0"/>
              <a:t>spincoated</a:t>
            </a:r>
            <a:r>
              <a:rPr lang="en-US" dirty="0" smtClean="0"/>
              <a:t> films (</a:t>
            </a:r>
            <a:r>
              <a:rPr lang="en-US" dirty="0" err="1" smtClean="0"/>
              <a:t>Dalsu</a:t>
            </a:r>
            <a:r>
              <a:rPr lang="en-US" dirty="0" smtClean="0"/>
              <a:t> is doing these). I think the AFM data is key, because it will show the nanofiber length and orientation. Might help us make sense of things. </a:t>
            </a:r>
          </a:p>
          <a:p>
            <a:r>
              <a:rPr lang="en-US" dirty="0" smtClean="0"/>
              <a:t>GIWAXS (Gang is taking these)</a:t>
            </a:r>
          </a:p>
          <a:p>
            <a:r>
              <a:rPr lang="en-US" dirty="0" smtClean="0"/>
              <a:t>Linear dichroism (I will quantitatively obtain an order parameter using the images I obtained using a single polarizer for solutions, trails and </a:t>
            </a:r>
            <a:r>
              <a:rPr lang="en-US" dirty="0" err="1" smtClean="0"/>
              <a:t>spincoated</a:t>
            </a:r>
            <a:r>
              <a:rPr lang="en-US" dirty="0" smtClean="0"/>
              <a:t> films</a:t>
            </a:r>
          </a:p>
          <a:p>
            <a:r>
              <a:rPr lang="en-US" dirty="0" smtClean="0"/>
              <a:t>Raman spectroscopy on trails (just have to make the plots, but the data shows there is anisotropy as we saw before)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339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 hr drawn NK2-90A phase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228" y="1"/>
            <a:ext cx="3100576" cy="343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12 hr drawn NK2-88A Phase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804" y="1"/>
            <a:ext cx="3100576" cy="343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18 hr draw phase"/>
          <p:cNvPicPr>
            <a:picLocks noGrp="1" noChangeAspect="1"/>
          </p:cNvPicPr>
          <p:nvPr isPhoto="1"/>
        </p:nvPicPr>
        <p:blipFill>
          <a:blip r:embed="rId4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901" y="1"/>
            <a:ext cx="3100576" cy="343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24 hr draw phase"/>
          <p:cNvPicPr>
            <a:picLocks noGrp="1" noChangeAspect="1"/>
          </p:cNvPicPr>
          <p:nvPr isPhoto="1"/>
        </p:nvPicPr>
        <p:blipFill>
          <a:blip r:embed="rId5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228" y="3438717"/>
            <a:ext cx="3100576" cy="343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48hr drawn"/>
          <p:cNvPicPr>
            <a:picLocks noGrp="1" noChangeAspect="1"/>
          </p:cNvPicPr>
          <p:nvPr isPhoto="1"/>
        </p:nvPicPr>
        <p:blipFill>
          <a:blip r:embed="rId6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804" y="3438717"/>
            <a:ext cx="3100576" cy="343871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7696380" y="3438717"/>
            <a:ext cx="3070097" cy="3054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Need 96 </a:t>
            </a:r>
            <a:r>
              <a:rPr lang="en-US" dirty="0" err="1" smtClean="0"/>
              <a:t>hr</a:t>
            </a:r>
            <a:r>
              <a:rPr lang="en-US" dirty="0" smtClean="0"/>
              <a:t> Drawn AFM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707" y="1"/>
            <a:ext cx="1144587" cy="7602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804" y="0"/>
            <a:ext cx="1144587" cy="7602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380" y="0"/>
            <a:ext cx="1144587" cy="76021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228" y="3438717"/>
            <a:ext cx="1144587" cy="7602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803" y="3438716"/>
            <a:ext cx="1144587" cy="76021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379" y="3438716"/>
            <a:ext cx="1144587" cy="760211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 rot="16200000">
            <a:off x="-151590" y="3032522"/>
            <a:ext cx="2283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Drawn Trails</a:t>
            </a:r>
            <a:endParaRPr lang="en-US" sz="32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3762279" y="135169"/>
            <a:ext cx="601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0 </a:t>
            </a:r>
            <a:r>
              <a:rPr lang="en-US" sz="2000" b="1" dirty="0" err="1" smtClean="0">
                <a:solidFill>
                  <a:schemeClr val="bg1"/>
                </a:solidFill>
              </a:rPr>
              <a:t>hr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732434" y="135169"/>
            <a:ext cx="731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12 </a:t>
            </a:r>
            <a:r>
              <a:rPr lang="en-US" sz="2000" b="1" dirty="0" err="1" smtClean="0">
                <a:solidFill>
                  <a:schemeClr val="bg1"/>
                </a:solidFill>
              </a:rPr>
              <a:t>hr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802531" y="135169"/>
            <a:ext cx="731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18 </a:t>
            </a:r>
            <a:r>
              <a:rPr lang="en-US" sz="2000" b="1" dirty="0" err="1" smtClean="0">
                <a:solidFill>
                  <a:schemeClr val="bg1"/>
                </a:solidFill>
              </a:rPr>
              <a:t>hr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652063" y="3573885"/>
            <a:ext cx="731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24 </a:t>
            </a:r>
            <a:r>
              <a:rPr lang="en-US" sz="2000" b="1" dirty="0" err="1" smtClean="0">
                <a:solidFill>
                  <a:schemeClr val="bg1"/>
                </a:solidFill>
              </a:rPr>
              <a:t>hr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732434" y="3554632"/>
            <a:ext cx="731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48 </a:t>
            </a:r>
            <a:r>
              <a:rPr lang="en-US" sz="2000" b="1" dirty="0" err="1" smtClean="0">
                <a:solidFill>
                  <a:schemeClr val="bg1"/>
                </a:solidFill>
              </a:rPr>
              <a:t>hr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033760" y="3438716"/>
            <a:ext cx="731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96 </a:t>
            </a:r>
            <a:r>
              <a:rPr lang="en-US" sz="2000" b="1" dirty="0" err="1" smtClean="0">
                <a:solidFill>
                  <a:schemeClr val="bg1"/>
                </a:solidFill>
              </a:rPr>
              <a:t>hr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03558" y="3308411"/>
            <a:ext cx="43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X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06752" y="-69446"/>
            <a:ext cx="2403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Is there a cleaner spot?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01485" y="6508101"/>
            <a:ext cx="2403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Is there a cleaner spot?</a:t>
            </a:r>
          </a:p>
        </p:txBody>
      </p:sp>
    </p:spTree>
    <p:extLst>
      <p:ext uri="{BB962C8B-B14F-4D97-AF65-F5344CB8AC3E}">
        <p14:creationId xmlns:p14="http://schemas.microsoft.com/office/powerpoint/2010/main" val="1918046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 hr spin NK2-90A phas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702" y="2696"/>
            <a:ext cx="2975475" cy="3299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12 hr spin phase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145" y="2696"/>
            <a:ext cx="2975475" cy="3299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18 hr spin phase"/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620" y="2696"/>
            <a:ext cx="2975475" cy="3299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24 hr spin phase"/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702" y="3302668"/>
            <a:ext cx="2975475" cy="3299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48 hr spin"/>
          <p:cNvPicPr>
            <a:picLocks noGrp="1" noChangeAspect="1"/>
          </p:cNvPicPr>
          <p:nvPr isPhoto="1"/>
        </p:nvPicPr>
        <p:blipFill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177" y="3302668"/>
            <a:ext cx="2975475" cy="3299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96 hr phase"/>
          <p:cNvPicPr>
            <a:picLocks noGrp="1" noChangeAspect="1"/>
          </p:cNvPicPr>
          <p:nvPr isPhoto="1"/>
        </p:nvPicPr>
        <p:blipFill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620" y="3302668"/>
            <a:ext cx="2975475" cy="3299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670" y="2696"/>
            <a:ext cx="1009440" cy="67044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753" y="0"/>
            <a:ext cx="1009440" cy="67044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588" y="0"/>
            <a:ext cx="1009440" cy="67044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670" y="3302666"/>
            <a:ext cx="1009440" cy="67044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760" y="3302666"/>
            <a:ext cx="1009440" cy="67044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588" y="3299972"/>
            <a:ext cx="1009440" cy="67044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 rot="16200000">
            <a:off x="-45533" y="3032522"/>
            <a:ext cx="2071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/>
              <a:t>Spincoated</a:t>
            </a:r>
            <a:endParaRPr lang="en-US" sz="32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762279" y="135169"/>
            <a:ext cx="601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0 </a:t>
            </a:r>
            <a:r>
              <a:rPr lang="en-US" sz="2000" b="1" dirty="0" err="1" smtClean="0">
                <a:solidFill>
                  <a:schemeClr val="bg1"/>
                </a:solidFill>
              </a:rPr>
              <a:t>hr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32434" y="135169"/>
            <a:ext cx="731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12 </a:t>
            </a:r>
            <a:r>
              <a:rPr lang="en-US" sz="2000" b="1" dirty="0" err="1" smtClean="0">
                <a:solidFill>
                  <a:schemeClr val="bg1"/>
                </a:solidFill>
              </a:rPr>
              <a:t>hr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668115" y="135169"/>
            <a:ext cx="731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18 </a:t>
            </a:r>
            <a:r>
              <a:rPr lang="en-US" sz="2000" b="1" dirty="0" err="1" smtClean="0">
                <a:solidFill>
                  <a:schemeClr val="bg1"/>
                </a:solidFill>
              </a:rPr>
              <a:t>hr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632436" y="3405061"/>
            <a:ext cx="731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24 </a:t>
            </a:r>
            <a:r>
              <a:rPr lang="en-US" sz="2000" b="1" dirty="0" err="1" smtClean="0">
                <a:solidFill>
                  <a:schemeClr val="bg1"/>
                </a:solidFill>
              </a:rPr>
              <a:t>hr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684645" y="3405061"/>
            <a:ext cx="731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48 </a:t>
            </a:r>
            <a:r>
              <a:rPr lang="en-US" sz="2000" b="1" dirty="0" err="1" smtClean="0">
                <a:solidFill>
                  <a:schemeClr val="bg1"/>
                </a:solidFill>
              </a:rPr>
              <a:t>hr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668115" y="3405061"/>
            <a:ext cx="731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96 </a:t>
            </a:r>
            <a:r>
              <a:rPr lang="en-US" sz="2000" b="1" dirty="0" err="1" smtClean="0">
                <a:solidFill>
                  <a:schemeClr val="bg1"/>
                </a:solidFill>
              </a:rPr>
              <a:t>hr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345677" y="-89836"/>
            <a:ext cx="43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X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258254" y="3158840"/>
            <a:ext cx="43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X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669095" y="-289891"/>
            <a:ext cx="1507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Any clearer?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321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onic 2 min spin phase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23" y="3894455"/>
            <a:ext cx="2576513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Sonic 2 min then 4 day aging 88-D phase"/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50" y="457200"/>
            <a:ext cx="2576513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ge 96 hr then sonic 2 min nk2-88B phase"/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689" y="457200"/>
            <a:ext cx="2576513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393845" y="3499339"/>
            <a:ext cx="1277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Spincoated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86903" y="3989705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Sonic 2 min 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48792" y="561975"/>
            <a:ext cx="2149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Sonic 2 min then 96 </a:t>
            </a:r>
            <a:r>
              <a:rPr lang="en-US" sz="1400" b="1" dirty="0" err="1" smtClean="0">
                <a:solidFill>
                  <a:schemeClr val="bg1"/>
                </a:solidFill>
              </a:rPr>
              <a:t>hr</a:t>
            </a:r>
            <a:r>
              <a:rPr lang="en-US" sz="1400" b="1" dirty="0" smtClean="0">
                <a:solidFill>
                  <a:schemeClr val="bg1"/>
                </a:solidFill>
              </a:rPr>
              <a:t> age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3749" y="40243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Drawn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199689" y="552449"/>
            <a:ext cx="22329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96 </a:t>
            </a:r>
            <a:r>
              <a:rPr lang="en-US" sz="1400" b="1" dirty="0" err="1" smtClean="0">
                <a:solidFill>
                  <a:schemeClr val="bg1"/>
                </a:solidFill>
              </a:rPr>
              <a:t>hr</a:t>
            </a:r>
            <a:r>
              <a:rPr lang="en-US" sz="1400" b="1" dirty="0" smtClean="0">
                <a:solidFill>
                  <a:schemeClr val="bg1"/>
                </a:solidFill>
              </a:rPr>
              <a:t> aged then 2 min sonic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689" y="3868671"/>
            <a:ext cx="2516318" cy="27908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878" y="3868671"/>
            <a:ext cx="2576434" cy="2857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878" y="409575"/>
            <a:ext cx="2576513" cy="285758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489284" y="552449"/>
            <a:ext cx="2240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Sonic 2 min then 192 </a:t>
            </a:r>
            <a:r>
              <a:rPr lang="en-US" sz="1400" b="1" dirty="0" err="1" smtClean="0">
                <a:solidFill>
                  <a:schemeClr val="bg1"/>
                </a:solidFill>
              </a:rPr>
              <a:t>hr</a:t>
            </a:r>
            <a:r>
              <a:rPr lang="en-US" sz="1400" b="1" dirty="0" smtClean="0">
                <a:solidFill>
                  <a:schemeClr val="bg1"/>
                </a:solidFill>
              </a:rPr>
              <a:t> age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39" y="457200"/>
            <a:ext cx="2607797" cy="289228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190353" y="561975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Sonic 2 min 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429" y="3868671"/>
            <a:ext cx="2622931" cy="290906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648792" y="4006406"/>
            <a:ext cx="2149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Sonic 2 min then 96 </a:t>
            </a:r>
            <a:r>
              <a:rPr lang="en-US" sz="1400" b="1" dirty="0" err="1" smtClean="0">
                <a:solidFill>
                  <a:schemeClr val="bg1"/>
                </a:solidFill>
              </a:rPr>
              <a:t>hr</a:t>
            </a:r>
            <a:r>
              <a:rPr lang="en-US" sz="1400" b="1" dirty="0" smtClean="0">
                <a:solidFill>
                  <a:schemeClr val="bg1"/>
                </a:solidFill>
              </a:rPr>
              <a:t> age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99689" y="3996880"/>
            <a:ext cx="22329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96 </a:t>
            </a:r>
            <a:r>
              <a:rPr lang="en-US" sz="1400" b="1" dirty="0" err="1" smtClean="0">
                <a:solidFill>
                  <a:schemeClr val="bg1"/>
                </a:solidFill>
              </a:rPr>
              <a:t>hr</a:t>
            </a:r>
            <a:r>
              <a:rPr lang="en-US" sz="1400" b="1" dirty="0" smtClean="0">
                <a:solidFill>
                  <a:schemeClr val="bg1"/>
                </a:solidFill>
              </a:rPr>
              <a:t> aged then 2 min sonic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89284" y="3996880"/>
            <a:ext cx="2240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Sonic 2 min then 192 </a:t>
            </a:r>
            <a:r>
              <a:rPr lang="en-US" sz="1400" b="1" dirty="0" err="1" smtClean="0">
                <a:solidFill>
                  <a:schemeClr val="bg1"/>
                </a:solidFill>
              </a:rPr>
              <a:t>hr</a:t>
            </a:r>
            <a:r>
              <a:rPr lang="en-US" sz="1400" b="1" dirty="0" smtClean="0">
                <a:solidFill>
                  <a:schemeClr val="bg1"/>
                </a:solidFill>
              </a:rPr>
              <a:t> age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624957" y="3609610"/>
            <a:ext cx="43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X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89284" y="157096"/>
            <a:ext cx="2403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Is there a cleaner spot?</a:t>
            </a:r>
          </a:p>
        </p:txBody>
      </p:sp>
    </p:spTree>
    <p:extLst>
      <p:ext uri="{BB962C8B-B14F-4D97-AF65-F5344CB8AC3E}">
        <p14:creationId xmlns:p14="http://schemas.microsoft.com/office/powerpoint/2010/main" val="3837659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onic 2 + 96hr hi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048000"/>
            <a:ext cx="4693004" cy="381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29" y="96771"/>
            <a:ext cx="2622931" cy="29090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1092" y="234506"/>
            <a:ext cx="2149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Sonic 2 min then 96 </a:t>
            </a:r>
            <a:r>
              <a:rPr lang="en-US" sz="1400" b="1" dirty="0" err="1" smtClean="0">
                <a:solidFill>
                  <a:schemeClr val="bg1"/>
                </a:solidFill>
              </a:rPr>
              <a:t>hr</a:t>
            </a:r>
            <a:r>
              <a:rPr lang="en-US" sz="1400" b="1" dirty="0" smtClean="0">
                <a:solidFill>
                  <a:schemeClr val="bg1"/>
                </a:solidFill>
              </a:rPr>
              <a:t> age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4" name="Picture 3" descr="Sonic 2 + 96hr cleaned.j2c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0" y="241300"/>
            <a:ext cx="2603500" cy="26035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971800" y="1536700"/>
            <a:ext cx="1600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7734300" y="1536700"/>
            <a:ext cx="11303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22600" y="1739900"/>
            <a:ext cx="149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480300" y="1689100"/>
            <a:ext cx="162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Skeletonization</a:t>
            </a:r>
            <a:endParaRPr lang="en-US" dirty="0"/>
          </a:p>
        </p:txBody>
      </p:sp>
      <p:pic>
        <p:nvPicPr>
          <p:cNvPr id="12" name="Picture 11" descr="Sonic 2 + 96hr skel.j2c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400" y="101600"/>
            <a:ext cx="2908300" cy="290830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10706100" y="3136900"/>
            <a:ext cx="12700" cy="596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547100" y="3213100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Remove junctions</a:t>
            </a:r>
            <a:endParaRPr lang="en-US" dirty="0"/>
          </a:p>
        </p:txBody>
      </p:sp>
      <p:pic>
        <p:nvPicPr>
          <p:cNvPr id="16" name="Picture 15" descr="Sonic 2 + 96hr segments.j2c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400" y="3771900"/>
            <a:ext cx="2844800" cy="28448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>
            <a:off x="7734300" y="5270500"/>
            <a:ext cx="11303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985001" y="5380672"/>
            <a:ext cx="215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Analyze orientations</a:t>
            </a:r>
          </a:p>
          <a:p>
            <a:endParaRPr lang="en-US" dirty="0"/>
          </a:p>
          <a:p>
            <a:r>
              <a:rPr lang="en-US" dirty="0" smtClean="0"/>
              <a:t>- only for segments with more than 7 pixels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03200" y="3164681"/>
            <a:ext cx="2108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 this shows overall orientational order – clearly there’s a huge peak at ~20 degrees, and smaller peaks at -90 and -70. I still haven’t figured out a good way to quantify local bundling without just showing those colored images…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114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awImg.j2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11300"/>
            <a:ext cx="3657600" cy="3657600"/>
          </a:xfrm>
          <a:prstGeom prst="rect">
            <a:avLst/>
          </a:prstGeom>
        </p:spPr>
      </p:pic>
      <p:pic>
        <p:nvPicPr>
          <p:cNvPr id="5" name="Picture 4" descr="EdgeColor.j2c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511300"/>
            <a:ext cx="3657600" cy="3657600"/>
          </a:xfrm>
          <a:prstGeom prst="rect">
            <a:avLst/>
          </a:prstGeom>
        </p:spPr>
      </p:pic>
      <p:pic>
        <p:nvPicPr>
          <p:cNvPr id="6" name="Picture 5" descr="ThreshSurf.j2c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511300"/>
            <a:ext cx="3657600" cy="3657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00200" y="1041400"/>
            <a:ext cx="1214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Raw Image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96312" y="1041400"/>
            <a:ext cx="1994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Intensities at Edges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055120" y="1041400"/>
            <a:ext cx="1874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Threshold Surface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946400" y="5257800"/>
            <a:ext cx="2226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Canny edge detection</a:t>
            </a:r>
            <a:endParaRPr lang="en-US" dirty="0"/>
          </a:p>
        </p:txBody>
      </p:sp>
      <p:cxnSp>
        <p:nvCxnSpPr>
          <p:cNvPr id="12" name="Elbow Connector 11"/>
          <p:cNvCxnSpPr>
            <a:stCxn id="4" idx="2"/>
            <a:endCxn id="10" idx="1"/>
          </p:cNvCxnSpPr>
          <p:nvPr/>
        </p:nvCxnSpPr>
        <p:spPr>
          <a:xfrm rot="16200000" flipH="1">
            <a:off x="2441317" y="4937383"/>
            <a:ext cx="273566" cy="7366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10" idx="3"/>
            <a:endCxn id="5" idx="2"/>
          </p:cNvCxnSpPr>
          <p:nvPr/>
        </p:nvCxnSpPr>
        <p:spPr>
          <a:xfrm flipV="1">
            <a:off x="5173279" y="5168900"/>
            <a:ext cx="922721" cy="273566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959600" y="5257800"/>
            <a:ext cx="2168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Surface Interpolation</a:t>
            </a:r>
            <a:endParaRPr lang="en-US" dirty="0"/>
          </a:p>
        </p:txBody>
      </p:sp>
      <p:cxnSp>
        <p:nvCxnSpPr>
          <p:cNvPr id="19" name="Elbow Connector 18"/>
          <p:cNvCxnSpPr>
            <a:stCxn id="5" idx="2"/>
            <a:endCxn id="17" idx="1"/>
          </p:cNvCxnSpPr>
          <p:nvPr/>
        </p:nvCxnSpPr>
        <p:spPr>
          <a:xfrm rot="16200000" flipH="1">
            <a:off x="6391017" y="4873883"/>
            <a:ext cx="273566" cy="8636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7" idx="3"/>
            <a:endCxn id="6" idx="2"/>
          </p:cNvCxnSpPr>
          <p:nvPr/>
        </p:nvCxnSpPr>
        <p:spPr>
          <a:xfrm flipV="1">
            <a:off x="9127982" y="5168900"/>
            <a:ext cx="854218" cy="273566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469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9087</TotalTime>
  <Words>426</Words>
  <Application>Microsoft Macintosh PowerPoint</Application>
  <PresentationFormat>Custom</PresentationFormat>
  <Paragraphs>77</Paragraphs>
  <Slides>10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POM of capillaries, trails and spin-coated films, and Mobilities for Spincoated Films</vt:lpstr>
      <vt:lpstr>PowerPoint Presentation</vt:lpstr>
      <vt:lpstr>PowerPoint Presentation</vt:lpstr>
      <vt:lpstr>Other data I’m putting together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 K</dc:creator>
  <cp:lastModifiedBy>Nils Persson</cp:lastModifiedBy>
  <cp:revision>27</cp:revision>
  <dcterms:created xsi:type="dcterms:W3CDTF">2015-06-26T23:50:13Z</dcterms:created>
  <dcterms:modified xsi:type="dcterms:W3CDTF">2015-08-01T23:27:33Z</dcterms:modified>
</cp:coreProperties>
</file>